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"/>
  </p:notesMasterIdLst>
  <p:sldIdLst>
    <p:sldId id="256" r:id="rId3"/>
    <p:sldId id="264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35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C5EE21-026D-40EE-963E-E089527AC2CC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8D1EF9-D584-4867-81CC-07680B07C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47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B2748D-41E3-D949-9FE5-E2A095607F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734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E76E-D860-B5C9-D0CE-A592DC9CD6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6579C3-F7C6-5740-369E-5A8BFF14C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B5C817-2F64-8589-C194-77E4D1F52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A703A-BCBE-2D33-21C2-26F4B1537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B2961-4D80-9F70-4040-F82CEA540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64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720B7-AE37-D533-D880-D6909494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AADBD0-1E85-8923-7B07-D1B0BB789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AE8EC-D42C-0BF3-9E11-22F2A659A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AAEDE-7529-3895-B3E2-2087B65FA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A0BE6-5592-023D-24B1-E93DFB533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941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30036-CA10-E0A1-8141-12C24DCCCD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2EAAD5-52B1-51DD-4F6C-0C029EC546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2A9AB-8DB1-4D64-D65D-83C7535C5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1015E-65B7-5231-900C-22D937D27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7D779E-5321-3383-CD9F-B6A6EE9F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74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 - Speaker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7a16b9cd-ea66-4784-8781-4eb029dac250.mp4">
            <a:hlinkClick r:id="" action="ppaction://media"/>
            <a:extLst>
              <a:ext uri="{FF2B5EF4-FFF2-40B4-BE49-F238E27FC236}">
                <a16:creationId xmlns:a16="http://schemas.microsoft.com/office/drawing/2014/main" id="{A06C97AA-38B1-7391-00D2-D5263E3D3ED2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E52366-0950-14EF-00EF-8F705994887D}"/>
              </a:ext>
            </a:extLst>
          </p:cNvPr>
          <p:cNvSpPr/>
          <p:nvPr userDrawn="1"/>
        </p:nvSpPr>
        <p:spPr>
          <a:xfrm rot="16200000">
            <a:off x="2667001" y="-2666999"/>
            <a:ext cx="6857998" cy="12192000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67000">
                <a:schemeClr val="tx1">
                  <a:alpha val="90000"/>
                </a:schemeClr>
              </a:gs>
              <a:gs pos="100000">
                <a:schemeClr val="bg1">
                  <a:alpha val="12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CA42546-77D1-1F6A-15EF-2FF9EDE7F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689" y="4469247"/>
            <a:ext cx="9983075" cy="122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50000"/>
              </a:lnSpc>
              <a:defRPr sz="22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br>
              <a:rPr lang="en-GB" dirty="0"/>
            </a:br>
            <a:r>
              <a:rPr lang="en-GB" dirty="0"/>
              <a:t>Speaker Name &amp; Affiliation</a:t>
            </a:r>
            <a:endParaRPr lang="en-US" dirty="0"/>
          </a:p>
        </p:txBody>
      </p:sp>
      <p:pic>
        <p:nvPicPr>
          <p:cNvPr id="7" name="Picture 6" descr="A white letter f on a black background&#10;&#10;Description automatically generated">
            <a:extLst>
              <a:ext uri="{FF2B5EF4-FFF2-40B4-BE49-F238E27FC236}">
                <a16:creationId xmlns:a16="http://schemas.microsoft.com/office/drawing/2014/main" id="{9EF655CB-B813-F9AE-E509-8EF87AC2AF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1689" y="1110717"/>
            <a:ext cx="2490342" cy="28873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FC2010-4526-0438-048C-5EEE22910D84}"/>
              </a:ext>
            </a:extLst>
          </p:cNvPr>
          <p:cNvSpPr txBox="1"/>
          <p:nvPr userDrawn="1"/>
        </p:nvSpPr>
        <p:spPr>
          <a:xfrm>
            <a:off x="327993" y="6485559"/>
            <a:ext cx="30141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dirty="0">
                <a:solidFill>
                  <a:srgbClr val="767A83"/>
                </a:solidFill>
              </a:rPr>
              <a:t>Copyright Falcorp Technologies (Pty) Ltd 2024</a:t>
            </a:r>
          </a:p>
        </p:txBody>
      </p:sp>
    </p:spTree>
    <p:extLst>
      <p:ext uri="{BB962C8B-B14F-4D97-AF65-F5344CB8AC3E}">
        <p14:creationId xmlns:p14="http://schemas.microsoft.com/office/powerpoint/2010/main" val="396961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B - Speaker Infor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25dccdd-2247-401b-85ba-9247ff6c6df2.mp4">
            <a:hlinkClick r:id="" action="ppaction://media"/>
            <a:extLst>
              <a:ext uri="{FF2B5EF4-FFF2-40B4-BE49-F238E27FC236}">
                <a16:creationId xmlns:a16="http://schemas.microsoft.com/office/drawing/2014/main" id="{678ABDC2-6864-01AE-9C93-3948E791227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E52366-0950-14EF-00EF-8F705994887D}"/>
              </a:ext>
            </a:extLst>
          </p:cNvPr>
          <p:cNvSpPr/>
          <p:nvPr userDrawn="1"/>
        </p:nvSpPr>
        <p:spPr>
          <a:xfrm rot="16200000">
            <a:off x="2667001" y="-2667001"/>
            <a:ext cx="6857998" cy="12192000"/>
          </a:xfrm>
          <a:prstGeom prst="rect">
            <a:avLst/>
          </a:prstGeom>
          <a:gradFill flip="none" rotWithShape="1">
            <a:gsLst>
              <a:gs pos="45000">
                <a:schemeClr val="tx2"/>
              </a:gs>
              <a:gs pos="56000">
                <a:schemeClr val="tx1">
                  <a:alpha val="90000"/>
                </a:schemeClr>
              </a:gs>
              <a:gs pos="100000">
                <a:schemeClr val="bg1">
                  <a:alpha val="12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5CA42546-77D1-1F6A-15EF-2FF9EDE7FF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1689" y="4469247"/>
            <a:ext cx="9983075" cy="12219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50000"/>
              </a:lnSpc>
              <a:defRPr sz="22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PRESENTATION TITLE</a:t>
            </a:r>
            <a:br>
              <a:rPr lang="en-GB" dirty="0"/>
            </a:br>
            <a:r>
              <a:rPr lang="en-GB" dirty="0"/>
              <a:t>Speaker Name &amp; Affiliation</a:t>
            </a:r>
            <a:endParaRPr lang="en-US" dirty="0"/>
          </a:p>
        </p:txBody>
      </p:sp>
      <p:pic>
        <p:nvPicPr>
          <p:cNvPr id="7" name="Picture 6" descr="A white letter f on a black background&#10;&#10;Description automatically generated">
            <a:extLst>
              <a:ext uri="{FF2B5EF4-FFF2-40B4-BE49-F238E27FC236}">
                <a16:creationId xmlns:a16="http://schemas.microsoft.com/office/drawing/2014/main" id="{9EF655CB-B813-F9AE-E509-8EF87AC2AFA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1689" y="1110717"/>
            <a:ext cx="2490342" cy="28873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51C132-CD31-3922-54E0-89A56DBCB60F}"/>
              </a:ext>
            </a:extLst>
          </p:cNvPr>
          <p:cNvSpPr txBox="1"/>
          <p:nvPr userDrawn="1"/>
        </p:nvSpPr>
        <p:spPr>
          <a:xfrm>
            <a:off x="327993" y="6485559"/>
            <a:ext cx="30141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dirty="0">
                <a:solidFill>
                  <a:srgbClr val="767A83"/>
                </a:solidFill>
              </a:rPr>
              <a:t>Copyright Falcorp Technologies (Pty) Ltd 2024</a:t>
            </a:r>
          </a:p>
        </p:txBody>
      </p:sp>
    </p:spTree>
    <p:extLst>
      <p:ext uri="{BB962C8B-B14F-4D97-AF65-F5344CB8AC3E}">
        <p14:creationId xmlns:p14="http://schemas.microsoft.com/office/powerpoint/2010/main" val="198895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8FC7C5-3E94-D5C0-1615-2FAAE5AD3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2271"/>
          <a:stretch/>
        </p:blipFill>
        <p:spPr>
          <a:xfrm>
            <a:off x="8050853" y="136525"/>
            <a:ext cx="4141147" cy="67214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C4B0B-9226-ADED-0E69-ABDF0734FF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6531" y="791488"/>
            <a:ext cx="11320653" cy="100461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084ECD5-C758-0E31-EEB0-378C7B88F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6531" y="2205395"/>
            <a:ext cx="11320655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419D99-8F5C-2F92-3937-290AF0DD3307}"/>
              </a:ext>
            </a:extLst>
          </p:cNvPr>
          <p:cNvCxnSpPr>
            <a:cxnSpLocks/>
          </p:cNvCxnSpPr>
          <p:nvPr userDrawn="1"/>
        </p:nvCxnSpPr>
        <p:spPr>
          <a:xfrm>
            <a:off x="281969" y="775252"/>
            <a:ext cx="0" cy="5401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1382A1B-B3AF-00C4-CE91-28661CFE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592" y="6311900"/>
            <a:ext cx="609600" cy="365125"/>
          </a:xfrm>
          <a:prstGeom prst="rect">
            <a:avLst/>
          </a:prstGeom>
        </p:spPr>
        <p:txBody>
          <a:bodyPr/>
          <a:lstStyle/>
          <a:p>
            <a:fld id="{2D7098A9-E785-BD4A-8083-1F220CDF9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26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Slide B Light Tex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75348-9B48-D9A5-16E0-48D84930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592" y="6311900"/>
            <a:ext cx="609600" cy="365125"/>
          </a:xfrm>
          <a:prstGeom prst="rect">
            <a:avLst/>
          </a:prstGeom>
        </p:spPr>
        <p:txBody>
          <a:bodyPr/>
          <a:lstStyle/>
          <a:p>
            <a:fld id="{2D7098A9-E785-BD4A-8083-1F220CDF903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1C2BE-9C00-CCEA-3683-9275C9A8F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527" y="365125"/>
            <a:ext cx="11320661" cy="132556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GB" dirty="0"/>
              <a:t>Title here.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1AF0138-893D-83F6-D445-B06EA775C60E}"/>
              </a:ext>
            </a:extLst>
          </p:cNvPr>
          <p:cNvCxnSpPr>
            <a:cxnSpLocks/>
          </p:cNvCxnSpPr>
          <p:nvPr userDrawn="1"/>
        </p:nvCxnSpPr>
        <p:spPr>
          <a:xfrm>
            <a:off x="281969" y="775252"/>
            <a:ext cx="0" cy="5401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A4C1DCE-75B4-672B-6F0D-1DD300918F6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6532" y="1825625"/>
            <a:ext cx="1132066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1800">
                <a:solidFill>
                  <a:schemeClr val="accent6">
                    <a:lumMod val="50000"/>
                  </a:schemeClr>
                </a:solidFill>
              </a:defRPr>
            </a:lvl3pPr>
          </a:lstStyle>
          <a:p>
            <a:pPr lvl="0"/>
            <a:r>
              <a:rPr lang="en-GB" dirty="0"/>
              <a:t>List item, level 1</a:t>
            </a:r>
          </a:p>
          <a:p>
            <a:pPr lvl="1"/>
            <a:r>
              <a:rPr lang="en-GB" dirty="0"/>
              <a:t>List item, level 2</a:t>
            </a:r>
          </a:p>
          <a:p>
            <a:pPr lvl="2"/>
            <a:r>
              <a:rPr lang="en-GB" dirty="0"/>
              <a:t>List item, level 3</a:t>
            </a:r>
          </a:p>
        </p:txBody>
      </p:sp>
      <p:pic>
        <p:nvPicPr>
          <p:cNvPr id="13" name="Picture 12" descr="A blue and black logo&#10;&#10;Description automatically generated">
            <a:extLst>
              <a:ext uri="{FF2B5EF4-FFF2-40B4-BE49-F238E27FC236}">
                <a16:creationId xmlns:a16="http://schemas.microsoft.com/office/drawing/2014/main" id="{5B2C1EA6-8351-F3C7-5969-5E29171FC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96244" y="14104"/>
            <a:ext cx="1074658" cy="7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543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Slide A Light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1C2BE-9C00-CCEA-3683-9275C9A8F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519" y="365125"/>
            <a:ext cx="11320661" cy="132556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GB" dirty="0"/>
              <a:t>Title here.</a:t>
            </a:r>
            <a:endParaRPr lang="en-US" dirty="0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7B109DD9-EDBD-534A-DCC9-79BE356DF7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96244" y="14104"/>
            <a:ext cx="1074658" cy="71559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871D-7EF5-9013-2228-CBEA0B73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592" y="6311900"/>
            <a:ext cx="609600" cy="365125"/>
          </a:xfrm>
          <a:prstGeom prst="rect">
            <a:avLst/>
          </a:prstGeom>
        </p:spPr>
        <p:txBody>
          <a:bodyPr/>
          <a:lstStyle/>
          <a:p>
            <a:fld id="{2D7098A9-E785-BD4A-8083-1F220CDF903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F288ED-F5C7-C43F-F42E-AA41A9E9CB51}"/>
              </a:ext>
            </a:extLst>
          </p:cNvPr>
          <p:cNvCxnSpPr>
            <a:cxnSpLocks/>
          </p:cNvCxnSpPr>
          <p:nvPr userDrawn="1"/>
        </p:nvCxnSpPr>
        <p:spPr>
          <a:xfrm>
            <a:off x="281969" y="775252"/>
            <a:ext cx="0" cy="5401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C0A2F24-0233-299A-9B72-4B00FA4791A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66532" y="1825625"/>
            <a:ext cx="1132066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1800">
                <a:solidFill>
                  <a:schemeClr val="accent6">
                    <a:lumMod val="50000"/>
                  </a:schemeClr>
                </a:solidFill>
              </a:defRPr>
            </a:lvl3pPr>
          </a:lstStyle>
          <a:p>
            <a:pPr lvl="0"/>
            <a:r>
              <a:rPr lang="en-GB" dirty="0"/>
              <a:t>List item, level 1</a:t>
            </a:r>
          </a:p>
          <a:p>
            <a:pPr lvl="1"/>
            <a:r>
              <a:rPr lang="en-GB" dirty="0"/>
              <a:t>List item, level 2</a:t>
            </a:r>
          </a:p>
          <a:p>
            <a:pPr lvl="2"/>
            <a:r>
              <a:rPr lang="en-GB" dirty="0"/>
              <a:t>List item, level 3</a:t>
            </a:r>
          </a:p>
        </p:txBody>
      </p:sp>
    </p:spTree>
    <p:extLst>
      <p:ext uri="{BB962C8B-B14F-4D97-AF65-F5344CB8AC3E}">
        <p14:creationId xmlns:p14="http://schemas.microsoft.com/office/powerpoint/2010/main" val="12686435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Content Slide C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1B7FC616-666A-7163-F680-63429B00FF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96244" y="14104"/>
            <a:ext cx="1074658" cy="71559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0A1687A-9C15-EBF0-48B8-B3057B8C6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592" y="6330190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7098A9-E785-BD4A-8083-1F220CDF903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6FA4E49-858B-F362-E8B3-3C9827DB1BE8}"/>
              </a:ext>
            </a:extLst>
          </p:cNvPr>
          <p:cNvCxnSpPr>
            <a:cxnSpLocks/>
          </p:cNvCxnSpPr>
          <p:nvPr userDrawn="1"/>
        </p:nvCxnSpPr>
        <p:spPr>
          <a:xfrm>
            <a:off x="281969" y="775252"/>
            <a:ext cx="0" cy="5401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8DBA7C-16A5-CC01-325F-0C927ABBCC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535" y="1825625"/>
            <a:ext cx="1132066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accent6">
                    <a:lumMod val="90000"/>
                  </a:schemeClr>
                </a:solidFill>
              </a:defRPr>
            </a:lvl3pPr>
          </a:lstStyle>
          <a:p>
            <a:pPr lvl="0"/>
            <a:r>
              <a:rPr lang="en-GB" dirty="0"/>
              <a:t>List item, level 1</a:t>
            </a:r>
          </a:p>
          <a:p>
            <a:pPr lvl="1"/>
            <a:r>
              <a:rPr lang="en-GB" dirty="0"/>
              <a:t>List item, level 2</a:t>
            </a:r>
          </a:p>
          <a:p>
            <a:pPr lvl="2"/>
            <a:r>
              <a:rPr lang="en-GB" dirty="0"/>
              <a:t>List item, level 3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1B6AD55-1FCA-54C7-9FA8-FBAA96AE2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532" y="365125"/>
            <a:ext cx="11320660" cy="1325563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7893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 Content Slide D Light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AC597AC-6D7C-382B-541D-80EC858D01AC}"/>
              </a:ext>
            </a:extLst>
          </p:cNvPr>
          <p:cNvCxnSpPr>
            <a:cxnSpLocks/>
          </p:cNvCxnSpPr>
          <p:nvPr userDrawn="1"/>
        </p:nvCxnSpPr>
        <p:spPr>
          <a:xfrm>
            <a:off x="281969" y="775252"/>
            <a:ext cx="0" cy="540171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FD17-9810-7D31-23C7-704BB90C19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6535" y="1825625"/>
            <a:ext cx="11320660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accent6">
                    <a:lumMod val="90000"/>
                  </a:schemeClr>
                </a:solidFill>
              </a:defRPr>
            </a:lvl3pPr>
          </a:lstStyle>
          <a:p>
            <a:pPr lvl="0"/>
            <a:r>
              <a:rPr lang="en-GB" dirty="0"/>
              <a:t>List item, level 1</a:t>
            </a:r>
          </a:p>
          <a:p>
            <a:pPr lvl="1"/>
            <a:r>
              <a:rPr lang="en-GB" dirty="0"/>
              <a:t>List item, level 2</a:t>
            </a:r>
          </a:p>
          <a:p>
            <a:pPr lvl="2"/>
            <a:r>
              <a:rPr lang="en-GB" dirty="0"/>
              <a:t>List item, level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1C2BE-9C00-CCEA-3683-9275C9A8F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532" y="365125"/>
            <a:ext cx="11320660" cy="1325563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8223D1-D29C-4232-1C23-AFB792F8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592" y="6330190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7098A9-E785-BD4A-8083-1F220CDF90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0A9228A6-4ED8-B0B2-24EE-930A59D68D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96244" y="14104"/>
            <a:ext cx="1074658" cy="7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905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Main Content Slide A Light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B6A7F82D-340E-4835-BC5E-DC987E48E8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96244" y="14104"/>
            <a:ext cx="1074658" cy="71559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FD17-9810-7D31-23C7-704BB90C19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7809" y="1825624"/>
            <a:ext cx="11529383" cy="43366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 sz="2000"/>
            </a:lvl2pPr>
            <a:lvl3pPr>
              <a:defRPr sz="1800">
                <a:solidFill>
                  <a:schemeClr val="accent6">
                    <a:lumMod val="50000"/>
                  </a:schemeClr>
                </a:solidFill>
              </a:defRPr>
            </a:lvl3pPr>
          </a:lstStyle>
          <a:p>
            <a:pPr lvl="0"/>
            <a:r>
              <a:rPr lang="en-GB" dirty="0"/>
              <a:t>List item, level 1</a:t>
            </a:r>
          </a:p>
          <a:p>
            <a:pPr lvl="1"/>
            <a:r>
              <a:rPr lang="en-GB" dirty="0"/>
              <a:t>List item, level 2</a:t>
            </a:r>
          </a:p>
          <a:p>
            <a:pPr lvl="2"/>
            <a:r>
              <a:rPr lang="en-GB" dirty="0"/>
              <a:t>List item, level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1C2BE-9C00-CCEA-3683-9275C9A8F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9" y="365125"/>
            <a:ext cx="11529383" cy="1325563"/>
          </a:xfrm>
        </p:spPr>
        <p:txBody>
          <a:bodyPr>
            <a:normAutofit/>
          </a:bodyPr>
          <a:lstStyle>
            <a:lvl1pPr>
              <a:defRPr sz="4800" b="1"/>
            </a:lvl1pPr>
          </a:lstStyle>
          <a:p>
            <a:r>
              <a:rPr lang="en-GB" dirty="0"/>
              <a:t>Title here.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EC00A80-FA69-0CDA-4902-16077997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592" y="6330190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7098A9-E785-BD4A-8083-1F220CDF903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39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CFBF-81C1-C2FB-29CC-A6DA20964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9A361-3CE1-34DF-51B4-F78F135587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880DE-81D6-6020-FC8A-9A39989D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84E83-F3F9-A03A-B78C-1C25034C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327B8D-6155-CABF-84B8-C13F7827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604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Slide C Dark Blu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black logo&#10;&#10;Description automatically generated">
            <a:extLst>
              <a:ext uri="{FF2B5EF4-FFF2-40B4-BE49-F238E27FC236}">
                <a16:creationId xmlns:a16="http://schemas.microsoft.com/office/drawing/2014/main" id="{1B7FC616-666A-7163-F680-63429B00FF8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96244" y="14104"/>
            <a:ext cx="1074658" cy="715596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0A1687A-9C15-EBF0-48B8-B3057B8C6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592" y="6330190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7098A9-E785-BD4A-8083-1F220CDF903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98DBA7C-16A5-CC01-325F-0C927ABBCC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7809" y="1825625"/>
            <a:ext cx="11529386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accent6">
                    <a:lumMod val="90000"/>
                  </a:schemeClr>
                </a:solidFill>
              </a:defRPr>
            </a:lvl3pPr>
          </a:lstStyle>
          <a:p>
            <a:pPr lvl="0"/>
            <a:r>
              <a:rPr lang="en-GB" dirty="0"/>
              <a:t>List item, level 1</a:t>
            </a:r>
          </a:p>
          <a:p>
            <a:pPr lvl="1"/>
            <a:r>
              <a:rPr lang="en-GB" dirty="0"/>
              <a:t>List item, level 2</a:t>
            </a:r>
          </a:p>
          <a:p>
            <a:pPr lvl="2"/>
            <a:r>
              <a:rPr lang="en-GB" dirty="0"/>
              <a:t>List item, level 3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1B6AD55-1FCA-54C7-9FA8-FBAA96AE2B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9" y="365125"/>
            <a:ext cx="11529383" cy="1325563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6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Content Slide D Light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7FD17-9810-7D31-23C7-704BB90C192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57809" y="1825625"/>
            <a:ext cx="11529386" cy="43513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accent6">
                    <a:lumMod val="90000"/>
                  </a:schemeClr>
                </a:solidFill>
              </a:defRPr>
            </a:lvl3pPr>
          </a:lstStyle>
          <a:p>
            <a:pPr lvl="0"/>
            <a:r>
              <a:rPr lang="en-GB" dirty="0"/>
              <a:t>List item, level 1</a:t>
            </a:r>
          </a:p>
          <a:p>
            <a:pPr lvl="1"/>
            <a:r>
              <a:rPr lang="en-GB" dirty="0"/>
              <a:t>List item, level 2</a:t>
            </a:r>
          </a:p>
          <a:p>
            <a:pPr lvl="2"/>
            <a:r>
              <a:rPr lang="en-GB" dirty="0"/>
              <a:t>List item, level 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91C2BE-9C00-CCEA-3683-9275C9A8F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7809" y="365125"/>
            <a:ext cx="11529383" cy="1325563"/>
          </a:xfrm>
        </p:spPr>
        <p:txBody>
          <a:bodyPr>
            <a:normAutofit/>
          </a:bodyPr>
          <a:lstStyle>
            <a:lvl1pPr>
              <a:defRPr sz="4800" b="1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Title here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E8223D1-D29C-4232-1C23-AFB792F8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592" y="6330190"/>
            <a:ext cx="609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D7098A9-E785-BD4A-8083-1F220CDF9030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A blue and black logo&#10;&#10;Description automatically generated">
            <a:extLst>
              <a:ext uri="{FF2B5EF4-FFF2-40B4-BE49-F238E27FC236}">
                <a16:creationId xmlns:a16="http://schemas.microsoft.com/office/drawing/2014/main" id="{0A9228A6-4ED8-B0B2-24EE-930A59D68D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296244" y="14104"/>
            <a:ext cx="1074658" cy="71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83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Se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EA5731E-85AD-B985-42C8-6B39DEEEA12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235554-B3D5-E821-B4D1-4077C351A2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377747" y="-913984"/>
            <a:ext cx="9651385" cy="94206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321639-8E89-C53D-778E-83616377B2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73638" y="1228047"/>
            <a:ext cx="4620490" cy="2104560"/>
          </a:xfrm>
        </p:spPr>
        <p:txBody>
          <a:bodyPr/>
          <a:lstStyle>
            <a:lvl1pPr>
              <a:defRPr sz="6000">
                <a:solidFill>
                  <a:schemeClr val="bg2"/>
                </a:solidFill>
              </a:defRPr>
            </a:lvl1pPr>
          </a:lstStyle>
          <a:p>
            <a:r>
              <a:rPr lang="en-GB" dirty="0"/>
              <a:t>QUESTION SESSION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6837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Thank you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cf8a9cf-7dcd-4712-9de6-79d102ca56a1.mp4">
            <a:hlinkClick r:id="" action="ppaction://media"/>
            <a:extLst>
              <a:ext uri="{FF2B5EF4-FFF2-40B4-BE49-F238E27FC236}">
                <a16:creationId xmlns:a16="http://schemas.microsoft.com/office/drawing/2014/main" id="{132B771B-655A-DDF2-4D36-238D62D1AE40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7E52366-0950-14EF-00EF-8F705994887D}"/>
              </a:ext>
            </a:extLst>
          </p:cNvPr>
          <p:cNvSpPr/>
          <p:nvPr userDrawn="1"/>
        </p:nvSpPr>
        <p:spPr>
          <a:xfrm rot="10800000">
            <a:off x="-3" y="-2"/>
            <a:ext cx="12192001" cy="6858002"/>
          </a:xfrm>
          <a:prstGeom prst="rect">
            <a:avLst/>
          </a:prstGeom>
          <a:gradFill flip="none" rotWithShape="1">
            <a:gsLst>
              <a:gs pos="48000">
                <a:schemeClr val="tx2"/>
              </a:gs>
              <a:gs pos="67000">
                <a:schemeClr val="tx1">
                  <a:alpha val="90000"/>
                </a:schemeClr>
              </a:gs>
              <a:gs pos="100000">
                <a:schemeClr val="bg1">
                  <a:alpha val="12000"/>
                </a:schemeClr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AD443DF2-AD57-8D5E-0F7B-27591446E844}"/>
              </a:ext>
            </a:extLst>
          </p:cNvPr>
          <p:cNvSpPr txBox="1">
            <a:spLocks/>
          </p:cNvSpPr>
          <p:nvPr userDrawn="1"/>
        </p:nvSpPr>
        <p:spPr>
          <a:xfrm>
            <a:off x="1448539" y="5632922"/>
            <a:ext cx="9294920" cy="363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sz="2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THANK YOU FOR YOUR TIME</a:t>
            </a:r>
            <a:endParaRPr lang="en-US" dirty="0"/>
          </a:p>
        </p:txBody>
      </p:sp>
      <p:pic>
        <p:nvPicPr>
          <p:cNvPr id="2" name="Picture 1" descr="A blue and black logo&#10;&#10;Description automatically generated">
            <a:extLst>
              <a:ext uri="{FF2B5EF4-FFF2-40B4-BE49-F238E27FC236}">
                <a16:creationId xmlns:a16="http://schemas.microsoft.com/office/drawing/2014/main" id="{65183B9D-A464-16F4-8E07-6BFA484200E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923948" y="3990453"/>
            <a:ext cx="2344101" cy="15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88704-07EA-BEA9-340C-FE0E4D5E6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033D5F-BA14-9574-8DC4-5CA1E05151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D4313F-7FA3-F67B-6B56-2B510F8EA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105B2-C3CE-2B2B-9E55-4335462A1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529F6D-DDB9-4888-6BDF-1F18EF7E8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98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4190E-E3C7-F287-9F28-AC9318F3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46AC2-79C8-4795-5E51-3E153FE49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F69448-961E-3EFF-98AD-824A2198BE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BD8661-ECDB-9C30-BDF9-715B4E945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09E166-E950-A8D4-4FFD-1B7D83489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F20F2-E577-118E-62A1-09CE9F84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46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AF5A3-899D-ED48-08B2-F00D21963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14E10F-4CD5-D227-7BB7-66716ACF2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044A3B-D44B-8A04-7F39-E91FD98EFE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4067D-A886-C9FD-EEF2-FAC45DBF9F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522C26-D43A-D8BB-0D6E-C922585A6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E1912C-ABEE-2C8E-C0CC-E91E7A2C4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AC0E32-6A40-925A-E6BA-BFC759D6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8DDE54-A1DF-EC28-DA4E-9ADE36C6F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22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E8EB3-669F-BB43-E384-AC6F715D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CD6005-7479-DCE5-6DC0-2C0735B92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320A05-0F39-26C1-B1B7-72315C95C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8FB24C-AB9D-BE8A-9E23-D44CC4BB8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63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8BE64E2-ACB3-0861-47E7-AC71AD6C7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18E0B-0E32-E003-AA09-3B3C5C3D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41EDD-CBC5-235E-2F35-94D0FD8E6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588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408F6-D621-4552-3AA6-DBEAC460A9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561C99-EDF0-0FF5-0E35-161F9DF45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03CF58-DFA1-D45B-E837-9678938B1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D2D39-C3D8-CE04-67B4-FCA257A23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457C16-B06C-3E5B-05D1-75C190677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847E52-B8A1-C424-702F-7ADBEF70B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98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B563-F9A0-395F-8D49-7A42509DC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BA07C3-EC89-E69D-2EB4-D206445A8C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700385-A2B4-61EB-F31D-0899E7FD5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A7E81-F91F-58BF-4251-0B555DE0C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50331-40CB-4B3C-384E-F66D648C2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0FA64-ABDC-858C-33E2-CB84773FA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76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202D3E-6F3D-1FEC-14D2-0E4C8BD3D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1A81A9-66CE-95A9-34F9-7E392E612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F03BA-35BA-2BD2-397A-C67DE3F5F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CD1A6F-8733-432B-B93C-AF57DF03FA36}" type="datetimeFigureOut">
              <a:rPr lang="en-US" smtClean="0"/>
              <a:t>12/5/2024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C9038-C43D-98A3-DFFF-239424B207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9FEB2-DF49-4586-ED5B-5CF481E141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ACCD66-CAF4-4958-B072-FAE2B6B7E0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44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14EDEA-76D4-A88E-7055-E0DC88976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83" y="365125"/>
            <a:ext cx="113405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/>
              <a:t>MAIN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184EE2-2DC0-420E-87C7-DE280C24CE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383" y="1825624"/>
            <a:ext cx="11340547" cy="44161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List item, level 1</a:t>
            </a:r>
          </a:p>
          <a:p>
            <a:pPr lvl="1"/>
            <a:r>
              <a:rPr lang="en-GB" dirty="0"/>
              <a:t>List item, level 2</a:t>
            </a:r>
          </a:p>
          <a:p>
            <a:pPr lvl="2"/>
            <a:r>
              <a:rPr lang="en-GB" dirty="0"/>
              <a:t>List item, level 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F010D6-9D6C-5004-0779-AD6C036EA9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51705" y="6386167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3D4A70-BBC4-454F-9D83-74B62A1A16C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B40D83-7B41-BFF1-5056-38F842E4CA31}"/>
              </a:ext>
            </a:extLst>
          </p:cNvPr>
          <p:cNvSpPr txBox="1"/>
          <p:nvPr userDrawn="1"/>
        </p:nvSpPr>
        <p:spPr>
          <a:xfrm>
            <a:off x="327993" y="6485559"/>
            <a:ext cx="301418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050" dirty="0">
                <a:solidFill>
                  <a:srgbClr val="767A83"/>
                </a:solidFill>
              </a:rPr>
              <a:t>Copyright Falcorp Technologies (Pty) Ltd 2024</a:t>
            </a:r>
          </a:p>
        </p:txBody>
      </p:sp>
    </p:spTree>
    <p:extLst>
      <p:ext uri="{BB962C8B-B14F-4D97-AF65-F5344CB8AC3E}">
        <p14:creationId xmlns:p14="http://schemas.microsoft.com/office/powerpoint/2010/main" val="244016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28D87-38C1-3ADF-AC0D-EF745CFEB3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Web Scrapping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28A16-BB94-9552-841F-511C30C0BB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anchor="b">
            <a:normAutofit/>
          </a:bodyPr>
          <a:lstStyle/>
          <a:p>
            <a:pPr algn="l"/>
            <a:r>
              <a:rPr lang="en-US" sz="1300">
                <a:solidFill>
                  <a:schemeClr val="tx2"/>
                </a:solidFill>
              </a:rPr>
              <a:t>Data collection and analysis tool to enable users to gain insights into customer reviews, price trends, and sentiment analysis, helping businesses and individuals make informed decisions</a:t>
            </a: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55531E8F-5B79-C1E9-7414-FBA70C35C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3288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DCF9AB-1E9D-7393-A4AE-9D622FF03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809" y="323562"/>
            <a:ext cx="11529383" cy="448056"/>
          </a:xfrm>
        </p:spPr>
        <p:txBody>
          <a:bodyPr anchor="t">
            <a:noAutofit/>
          </a:bodyPr>
          <a:lstStyle/>
          <a:p>
            <a:pPr algn="ctr"/>
            <a:r>
              <a:rPr lang="en-US" sz="1600" dirty="0">
                <a:solidFill>
                  <a:srgbClr val="42424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VISION BOARD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34229B1-F147-D687-4DFD-9E20E5E8530A}"/>
              </a:ext>
            </a:extLst>
          </p:cNvPr>
          <p:cNvSpPr/>
          <p:nvPr/>
        </p:nvSpPr>
        <p:spPr>
          <a:xfrm>
            <a:off x="128477" y="642347"/>
            <a:ext cx="2887993" cy="221290"/>
          </a:xfrm>
          <a:prstGeom prst="rect">
            <a:avLst/>
          </a:prstGeom>
          <a:solidFill>
            <a:srgbClr val="0E254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VISION</a:t>
            </a:r>
          </a:p>
        </p:txBody>
      </p:sp>
      <p:pic>
        <p:nvPicPr>
          <p:cNvPr id="7" name="Graphic 6" descr="Eye with solid fill">
            <a:extLst>
              <a:ext uri="{FF2B5EF4-FFF2-40B4-BE49-F238E27FC236}">
                <a16:creationId xmlns:a16="http://schemas.microsoft.com/office/drawing/2014/main" id="{83CDA440-9259-61C0-2A4B-1EF65FD14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02073" y="627177"/>
            <a:ext cx="274320" cy="2743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BAB3C9E-EA41-A8D5-1BF4-94D4D234DAC9}"/>
              </a:ext>
            </a:extLst>
          </p:cNvPr>
          <p:cNvSpPr/>
          <p:nvPr/>
        </p:nvSpPr>
        <p:spPr>
          <a:xfrm>
            <a:off x="0" y="911650"/>
            <a:ext cx="8914687" cy="673304"/>
          </a:xfrm>
          <a:prstGeom prst="rect">
            <a:avLst/>
          </a:prstGeom>
          <a:solidFill>
            <a:schemeClr val="bg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ED3C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9F8F1E-4C20-9C3A-4791-BA1F6A47FF3A}"/>
              </a:ext>
            </a:extLst>
          </p:cNvPr>
          <p:cNvSpPr/>
          <p:nvPr/>
        </p:nvSpPr>
        <p:spPr>
          <a:xfrm>
            <a:off x="128478" y="1649501"/>
            <a:ext cx="2887992" cy="221290"/>
          </a:xfrm>
          <a:prstGeom prst="rect">
            <a:avLst/>
          </a:prstGeom>
          <a:solidFill>
            <a:srgbClr val="0E254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TARGET GROUP</a:t>
            </a:r>
          </a:p>
        </p:txBody>
      </p:sp>
      <p:pic>
        <p:nvPicPr>
          <p:cNvPr id="11" name="Graphic 10" descr="Users with solid fill">
            <a:extLst>
              <a:ext uri="{FF2B5EF4-FFF2-40B4-BE49-F238E27FC236}">
                <a16:creationId xmlns:a16="http://schemas.microsoft.com/office/drawing/2014/main" id="{5577BE0B-F4B4-8385-0477-97F06D448C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0130" y="1646337"/>
            <a:ext cx="274320" cy="27432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FEA02C3-B2A2-E10F-D465-91B9B5541481}"/>
              </a:ext>
            </a:extLst>
          </p:cNvPr>
          <p:cNvSpPr/>
          <p:nvPr/>
        </p:nvSpPr>
        <p:spPr>
          <a:xfrm>
            <a:off x="128478" y="1872252"/>
            <a:ext cx="2887992" cy="4432157"/>
          </a:xfrm>
          <a:prstGeom prst="rect">
            <a:avLst/>
          </a:prstGeom>
          <a:solidFill>
            <a:schemeClr val="bg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highlight>
                <a:srgbClr val="FFFFFF"/>
              </a:highlight>
              <a:uLnTx/>
              <a:uFillTx/>
              <a:latin typeface="Open Sans"/>
              <a:ea typeface="Open Sans"/>
              <a:cs typeface="Open San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Businesses</a:t>
            </a:r>
            <a:r>
              <a:rPr lang="en-US" sz="1200" dirty="0">
                <a:solidFill>
                  <a:schemeClr val="tx1"/>
                </a:solidFill>
              </a:rPr>
              <a:t>: E-commerce businesses, travel agencies, or airlines looking to track product prices, customer sentiment, or competitor data.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Consumers</a:t>
            </a:r>
            <a:r>
              <a:rPr lang="en-US" sz="1200" dirty="0">
                <a:solidFill>
                  <a:schemeClr val="tx1"/>
                </a:solidFill>
              </a:rPr>
              <a:t>: Shoppers or travelers wanting to analyze prices, read reviews, and make informed purchasing decisions.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Data Analysts</a:t>
            </a:r>
            <a:r>
              <a:rPr lang="en-US" sz="1200" dirty="0">
                <a:solidFill>
                  <a:schemeClr val="tx1"/>
                </a:solidFill>
              </a:rPr>
              <a:t>: Those working with datasets, looking to extract useful insights from customer feedback or price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/>
                </a:solidFill>
              </a:rPr>
              <a:t>Researchers</a:t>
            </a:r>
            <a:r>
              <a:rPr lang="en-US" sz="1200" dirty="0">
                <a:solidFill>
                  <a:schemeClr val="tx1"/>
                </a:solidFill>
              </a:rPr>
              <a:t>: Individuals or organizations needing historical pricing or sentiment data to analyze market trends.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uLnTx/>
              <a:uFillTx/>
              <a:latin typeface="Arial"/>
              <a:ea typeface="Open Sans" panose="020B0606030504020204" pitchFamily="34" charset="0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AE2954-D130-81CE-628D-868AD645E87F}"/>
              </a:ext>
            </a:extLst>
          </p:cNvPr>
          <p:cNvSpPr/>
          <p:nvPr/>
        </p:nvSpPr>
        <p:spPr>
          <a:xfrm>
            <a:off x="3144163" y="1656490"/>
            <a:ext cx="2887992" cy="221290"/>
          </a:xfrm>
          <a:prstGeom prst="rect">
            <a:avLst/>
          </a:prstGeom>
          <a:solidFill>
            <a:srgbClr val="0E254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NEEDS</a:t>
            </a:r>
          </a:p>
        </p:txBody>
      </p:sp>
      <p:pic>
        <p:nvPicPr>
          <p:cNvPr id="14" name="Graphic 13" descr="Heart with pulse with solid fill">
            <a:extLst>
              <a:ext uri="{FF2B5EF4-FFF2-40B4-BE49-F238E27FC236}">
                <a16:creationId xmlns:a16="http://schemas.microsoft.com/office/drawing/2014/main" id="{7A2EA530-3226-3187-BBBF-AD7BE067C7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43144" y="1646337"/>
            <a:ext cx="274320" cy="27432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CD3AC33-F779-7A0D-80E3-99F44DD46427}"/>
              </a:ext>
            </a:extLst>
          </p:cNvPr>
          <p:cNvSpPr/>
          <p:nvPr/>
        </p:nvSpPr>
        <p:spPr>
          <a:xfrm>
            <a:off x="3156319" y="1939573"/>
            <a:ext cx="2887992" cy="4432157"/>
          </a:xfrm>
          <a:prstGeom prst="rect">
            <a:avLst/>
          </a:prstGeom>
          <a:solidFill>
            <a:schemeClr val="bg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1. Difficulty in comparing product prices across multiple websites</a:t>
            </a:r>
            <a:endParaRPr kumimoji="0" lang="en-US" sz="1200" b="1" i="0" u="sng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uLnTx/>
              <a:uFillTx/>
              <a:latin typeface="Arial" panose="020B0604020202020204"/>
              <a:ea typeface="+mn-ea"/>
              <a:cs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2. Finding it time-consuming to go through large amounts of reviews and ratings.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3. Difficulty collecting reliable data from multiple online sources for analysis.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tx1"/>
                </a:solidFill>
              </a:rPr>
              <a:t>No easy way to automate the data collection process for regular updates.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FFFFFF"/>
              </a:highlight>
              <a:uLnTx/>
              <a:uFillTx/>
              <a:latin typeface="Arial" panose="020B0604020202020204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highlight>
                <a:srgbClr val="FFFFFF"/>
              </a:highlight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628336-79F2-00B1-3C21-035055B0FFF2}"/>
              </a:ext>
            </a:extLst>
          </p:cNvPr>
          <p:cNvSpPr/>
          <p:nvPr/>
        </p:nvSpPr>
        <p:spPr>
          <a:xfrm>
            <a:off x="6159848" y="1669334"/>
            <a:ext cx="2887992" cy="221290"/>
          </a:xfrm>
          <a:prstGeom prst="rect">
            <a:avLst/>
          </a:prstGeom>
          <a:solidFill>
            <a:srgbClr val="0E254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</a:t>
            </a:r>
          </a:p>
        </p:txBody>
      </p:sp>
      <p:pic>
        <p:nvPicPr>
          <p:cNvPr id="20" name="Graphic 19" descr="Box with solid fill">
            <a:extLst>
              <a:ext uri="{FF2B5EF4-FFF2-40B4-BE49-F238E27FC236}">
                <a16:creationId xmlns:a16="http://schemas.microsoft.com/office/drawing/2014/main" id="{25B9D805-D26F-A801-B37C-FE4FD74C22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61363" y="1646337"/>
            <a:ext cx="274320" cy="2743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C8EC17E-F083-1779-E79A-6A3E7990D96C}"/>
              </a:ext>
            </a:extLst>
          </p:cNvPr>
          <p:cNvSpPr/>
          <p:nvPr/>
        </p:nvSpPr>
        <p:spPr>
          <a:xfrm>
            <a:off x="6184160" y="1920657"/>
            <a:ext cx="2887992" cy="4432157"/>
          </a:xfrm>
          <a:prstGeom prst="rect">
            <a:avLst/>
          </a:prstGeom>
          <a:solidFill>
            <a:schemeClr val="bg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 scrapping capabilities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000" dirty="0">
                <a:solidFill>
                  <a:srgbClr val="5E5E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Sentiment Analysis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Price Prediction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000" dirty="0">
                <a:solidFill>
                  <a:srgbClr val="5E5E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Export and Reporting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 Alerts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000" dirty="0">
                <a:solidFill>
                  <a:srgbClr val="5E5E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Visualization Dashboards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User Customization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sz="1000" dirty="0">
                <a:solidFill>
                  <a:srgbClr val="5E5E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Scheduler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4391F-FAB0-1B1E-FA63-4BAF3E1EF6EC}"/>
              </a:ext>
            </a:extLst>
          </p:cNvPr>
          <p:cNvSpPr/>
          <p:nvPr/>
        </p:nvSpPr>
        <p:spPr>
          <a:xfrm>
            <a:off x="9175532" y="1662912"/>
            <a:ext cx="2887992" cy="221290"/>
          </a:xfrm>
          <a:prstGeom prst="rect">
            <a:avLst/>
          </a:prstGeom>
          <a:solidFill>
            <a:srgbClr val="0E254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GOALS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2B8CEC-1A02-F8D9-8E11-FE125379372E}"/>
              </a:ext>
            </a:extLst>
          </p:cNvPr>
          <p:cNvSpPr/>
          <p:nvPr/>
        </p:nvSpPr>
        <p:spPr>
          <a:xfrm>
            <a:off x="9212001" y="1920656"/>
            <a:ext cx="2887992" cy="4432157"/>
          </a:xfrm>
          <a:prstGeom prst="rect">
            <a:avLst/>
          </a:prstGeom>
          <a:solidFill>
            <a:schemeClr val="bg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Scalability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chemeClr val="tx1"/>
                </a:solidFill>
              </a:rPr>
              <a:t>User Retention</a:t>
            </a:r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466DE2-0517-6776-5787-6D3E5109DDDC}"/>
              </a:ext>
            </a:extLst>
          </p:cNvPr>
          <p:cNvSpPr/>
          <p:nvPr/>
        </p:nvSpPr>
        <p:spPr>
          <a:xfrm>
            <a:off x="9175532" y="881605"/>
            <a:ext cx="2887991" cy="207279"/>
          </a:xfrm>
          <a:prstGeom prst="rect">
            <a:avLst/>
          </a:prstGeom>
          <a:solidFill>
            <a:srgbClr val="0E254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 NAME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EB55AF-E63E-B642-E2A4-04C42B8AEA45}"/>
              </a:ext>
            </a:extLst>
          </p:cNvPr>
          <p:cNvSpPr/>
          <p:nvPr/>
        </p:nvSpPr>
        <p:spPr>
          <a:xfrm>
            <a:off x="9175533" y="1086615"/>
            <a:ext cx="2887991" cy="448056"/>
          </a:xfrm>
          <a:prstGeom prst="rect">
            <a:avLst/>
          </a:prstGeom>
          <a:solidFill>
            <a:schemeClr val="bg2"/>
          </a:solidFill>
          <a:ln w="3175">
            <a:solidFill>
              <a:srgbClr val="0E254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highlight>
                  <a:srgbClr val="FFFFFF"/>
                </a:highlight>
                <a:uLnTx/>
                <a:uFillTx/>
                <a:latin typeface="Open Sans"/>
                <a:ea typeface="Open Sans"/>
                <a:cs typeface="Open Sans"/>
              </a:rPr>
              <a:t>Employee engagement and support</a:t>
            </a:r>
          </a:p>
        </p:txBody>
      </p:sp>
      <p:pic>
        <p:nvPicPr>
          <p:cNvPr id="2" name="Graphic 1" descr="Bullseye with solid fill">
            <a:extLst>
              <a:ext uri="{FF2B5EF4-FFF2-40B4-BE49-F238E27FC236}">
                <a16:creationId xmlns:a16="http://schemas.microsoft.com/office/drawing/2014/main" id="{71194B1F-E646-D86C-EAE9-89EDAD612A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774418" y="1646337"/>
            <a:ext cx="27432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16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Custom 3">
      <a:dk1>
        <a:srgbClr val="0F2643"/>
      </a:dk1>
      <a:lt1>
        <a:srgbClr val="2ED3CF"/>
      </a:lt1>
      <a:dk2>
        <a:srgbClr val="020525"/>
      </a:dk2>
      <a:lt2>
        <a:srgbClr val="FEFFFF"/>
      </a:lt2>
      <a:accent1>
        <a:srgbClr val="00E9FF"/>
      </a:accent1>
      <a:accent2>
        <a:srgbClr val="00838E"/>
      </a:accent2>
      <a:accent3>
        <a:srgbClr val="020525"/>
      </a:accent3>
      <a:accent4>
        <a:srgbClr val="0F9ED5"/>
      </a:accent4>
      <a:accent5>
        <a:srgbClr val="DEF6F7"/>
      </a:accent5>
      <a:accent6>
        <a:srgbClr val="E5E9ED"/>
      </a:accent6>
      <a:hlink>
        <a:srgbClr val="00E9FF"/>
      </a:hlink>
      <a:folHlink>
        <a:srgbClr val="00838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9" id="{EFB36397-8A75-0A4D-BA07-0E9A1EACD628}" vid="{1247654E-B4E6-FC43-ACDF-CC7985BF19FC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200</Words>
  <Application>Microsoft Office PowerPoint</Application>
  <PresentationFormat>Widescreen</PresentationFormat>
  <Paragraphs>31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Aptos</vt:lpstr>
      <vt:lpstr>Aptos Display</vt:lpstr>
      <vt:lpstr>Arial</vt:lpstr>
      <vt:lpstr>Open Sans</vt:lpstr>
      <vt:lpstr>Office Theme</vt:lpstr>
      <vt:lpstr>1_Office Theme</vt:lpstr>
      <vt:lpstr>Web Scrapping App</vt:lpstr>
      <vt:lpstr>PRODUCT VISION 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Lesego Mokoena</dc:creator>
  <cp:lastModifiedBy>Lesego Mokoena</cp:lastModifiedBy>
  <cp:revision>1</cp:revision>
  <dcterms:created xsi:type="dcterms:W3CDTF">2024-12-05T15:35:58Z</dcterms:created>
  <dcterms:modified xsi:type="dcterms:W3CDTF">2024-12-05T17:35:15Z</dcterms:modified>
</cp:coreProperties>
</file>